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365"/>
    <a:srgbClr val="A5E15D"/>
    <a:srgbClr val="94DB3D"/>
    <a:srgbClr val="7FC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2553-8D30-43BE-96C5-65F383C6DE77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856E4-46AE-4E22-9657-1832A1BD6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HAME~1\AppData\Local\Temp\Rar$DR04.276\ONZ7K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357958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697" y="-16505"/>
            <a:ext cx="9143999" cy="7064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Рассмотрение обращений граждан РК </a:t>
            </a:r>
            <a:b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по вопросам здравоохранения</a:t>
            </a:r>
            <a:endParaRPr lang="ru-RU" altLang="ru-RU" sz="24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2857496"/>
            <a:ext cx="1643074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entury Gothic" pitchFamily="34" charset="0"/>
              </a:rPr>
              <a:t>Законность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2857496"/>
            <a:ext cx="1643074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Единство</a:t>
            </a:r>
            <a:r>
              <a:rPr lang="ru-RU" sz="1500" b="1" dirty="0" smtClean="0">
                <a:solidFill>
                  <a:schemeClr val="tx2"/>
                </a:solidFill>
                <a:latin typeface="Century Gothic" pitchFamily="34" charset="0"/>
              </a:rPr>
              <a:t> требований к обращениям</a:t>
            </a:r>
            <a:endParaRPr lang="ru-RU" sz="15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7290" y="5357850"/>
            <a:ext cx="1857388" cy="1285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</a:rPr>
              <a:t>Недопустимость проявлений бюрократизма и волокиты при рассмотрении обращений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5286388"/>
            <a:ext cx="1714512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</a:rPr>
              <a:t>Гарантии соблюдения прав, свобод и интересов</a:t>
            </a:r>
            <a:endParaRPr lang="ru-RU" sz="1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4143380"/>
            <a:ext cx="1643074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Равенство физических и юридических лиц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4143380"/>
            <a:ext cx="1643074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Прозрачность деятельности субъектов и должностных лиц</a:t>
            </a:r>
          </a:p>
        </p:txBody>
      </p:sp>
      <p:sp>
        <p:nvSpPr>
          <p:cNvPr id="15" name="Шестиугольник 14"/>
          <p:cNvSpPr/>
          <p:nvPr/>
        </p:nvSpPr>
        <p:spPr>
          <a:xfrm>
            <a:off x="1714480" y="1142984"/>
            <a:ext cx="6143668" cy="785818"/>
          </a:xfrm>
          <a:prstGeom prst="hexagon">
            <a:avLst/>
          </a:prstGeom>
          <a:solidFill>
            <a:srgbClr val="A5E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 fontAlgn="base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Принципы регулирования правоотношений, связанных с рассмотрением обращений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06" y="6072206"/>
            <a:ext cx="9001188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indent="450850" fontAlgn="base"/>
            <a:r>
              <a:rPr lang="ru-RU" sz="1400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Обращения, поданные в порядке, установленном Законом, подлежат обязательному приему, регистрации, учету и рассмотрению. </a:t>
            </a:r>
            <a:r>
              <a:rPr lang="ru-RU" sz="14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Отказ в приеме обращения запрещается.</a:t>
            </a:r>
          </a:p>
        </p:txBody>
      </p:sp>
      <p:pic>
        <p:nvPicPr>
          <p:cNvPr id="6" name="Рисунок 5" descr="C:\Users\MUHAME~1\AppData\Local\Temp\Rar$DR38.745\ONZ7K60.jpg"/>
          <p:cNvPicPr/>
          <p:nvPr/>
        </p:nvPicPr>
        <p:blipFill>
          <a:blip r:embed="rId2" cstate="print"/>
          <a:srcRect l="34579" t="33178" r="35826"/>
          <a:stretch>
            <a:fillRect/>
          </a:stretch>
        </p:blipFill>
        <p:spPr bwMode="auto">
          <a:xfrm>
            <a:off x="3643306" y="1628791"/>
            <a:ext cx="1809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5857884" y="1214422"/>
            <a:ext cx="3071834" cy="2143140"/>
          </a:xfrm>
          <a:prstGeom prst="roundRect">
            <a:avLst/>
          </a:prstGeom>
          <a:solidFill>
            <a:srgbClr val="A5E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 fontAlgn="base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Заявителю, непосредственно обратившемуся письменно либо посредством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видеообращения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к субъекту, выдается талон с указанием даты и времени, фамилии и инициалов лица, принявшего обращение.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9322" y="3500438"/>
            <a:ext cx="3071834" cy="2357454"/>
          </a:xfrm>
          <a:prstGeom prst="roundRect">
            <a:avLst/>
          </a:prstGeom>
          <a:solidFill>
            <a:srgbClr val="A5E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 fontAlgn="base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Порядок обращения посредством видеоконференцсвязи или </a:t>
            </a:r>
            <a:r>
              <a:rPr lang="ru-RU" sz="1400" b="1" dirty="0" err="1" smtClean="0">
                <a:solidFill>
                  <a:srgbClr val="002060"/>
                </a:solidFill>
                <a:latin typeface="Century Gothic" pitchFamily="34" charset="0"/>
              </a:rPr>
              <a:t>видеообращения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физических и юридических лиц к руководителям государственных органов и их заместителям определяется уполномоченным органом в сфере информатизации.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2928934"/>
            <a:ext cx="3429024" cy="2928958"/>
          </a:xfrm>
          <a:prstGeom prst="roundRect">
            <a:avLst/>
          </a:prstGeom>
          <a:solidFill>
            <a:srgbClr val="A5E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      В обращении физического</a:t>
            </a:r>
            <a:b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 лица указываются его ФИО, ИИН, почтовый адрес. Обращение должно быть подписано физическим лицом. При подаче жалобы указываются наименование субъекта или должность, фамилии и инициалы должностных лиц, чьи действия обжалуются, мотивы обращения и требования.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1142984"/>
            <a:ext cx="3429024" cy="1714512"/>
          </a:xfrm>
          <a:prstGeom prst="roundRect">
            <a:avLst/>
          </a:prstGeom>
          <a:solidFill>
            <a:srgbClr val="A5E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 algn="ctr" fontAlgn="base"/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</a:rPr>
              <a:t>Обращение должно адресоваться субъекту или должностному лицу, в компетенцию которого входит разрешение поставленных в обращении вопросов.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064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Требования к письменному обращению, </a:t>
            </a:r>
            <a:r>
              <a:rPr lang="ru-RU" altLang="ru-RU" sz="2400" b="1" dirty="0" err="1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видеообращению</a:t>
            </a:r>
            <a:r>
              <a:rPr lang="ru-RU" altLang="ru-RU" sz="2400" b="1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 и </a:t>
            </a:r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видеоконференцсвязи</a:t>
            </a:r>
            <a:endParaRPr lang="ru-RU" altLang="ru-RU" sz="24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4282" y="1214422"/>
            <a:ext cx="42862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1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29322" y="1285860"/>
            <a:ext cx="42862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3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20" y="3000372"/>
            <a:ext cx="42862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00760" y="3571876"/>
            <a:ext cx="428628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4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06" y="3357562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Обращение</a:t>
            </a:r>
            <a:endParaRPr lang="ru-RU" sz="1200" dirty="0">
              <a:latin typeface="Century Gothic" pitchFamily="34" charset="0"/>
            </a:endParaRPr>
          </a:p>
        </p:txBody>
      </p:sp>
      <p:pic>
        <p:nvPicPr>
          <p:cNvPr id="13" name="Picture 2" descr="C:\Users\muhamedzhanova_d\Downloads\c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7556" y="3502602"/>
            <a:ext cx="1071570" cy="666096"/>
          </a:xfrm>
          <a:prstGeom prst="rect">
            <a:avLst/>
          </a:prstGeom>
          <a:noFill/>
        </p:spPr>
      </p:pic>
      <p:pic>
        <p:nvPicPr>
          <p:cNvPr id="1031" name="Picture 7" descr="C:\Users\muhamedzhanova_d\Downloads\let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31734">
            <a:off x="855088" y="1976484"/>
            <a:ext cx="714380" cy="6213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45843" y="4168698"/>
            <a:ext cx="182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Управление здравоохранения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1032" name="Picture 8" descr="C:\Users\muhamedzhanova_d\Downloads\capitol-build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8713" y="500042"/>
            <a:ext cx="1101716" cy="15001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071670" y="1918919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itchFamily="34" charset="0"/>
              </a:rPr>
              <a:t>Правительство РК</a:t>
            </a:r>
          </a:p>
        </p:txBody>
      </p:sp>
      <p:pic>
        <p:nvPicPr>
          <p:cNvPr id="1033" name="Picture 9" descr="C:\Users\muhamedzhanova_d\Downloads\school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1" y="2083820"/>
            <a:ext cx="1428760" cy="10715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143371" y="315539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Министерство здравоохранения РК</a:t>
            </a:r>
          </a:p>
        </p:txBody>
      </p:sp>
      <p:pic>
        <p:nvPicPr>
          <p:cNvPr id="1034" name="Picture 10" descr="C:\Users\muhamedzhanova_d\Downloads\man-silhouette-with-raised-arm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1470" y="2369572"/>
            <a:ext cx="1428759" cy="928694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 rot="19903220">
            <a:off x="1448218" y="1775759"/>
            <a:ext cx="879175" cy="272477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010312" y="2512448"/>
            <a:ext cx="1561556" cy="276556"/>
          </a:xfrm>
          <a:prstGeom prst="rightArrow">
            <a:avLst/>
          </a:prstGeom>
          <a:solidFill>
            <a:srgbClr val="F77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118536">
            <a:off x="1218892" y="3147876"/>
            <a:ext cx="886031" cy="296078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8666033">
            <a:off x="3090985" y="3287931"/>
            <a:ext cx="1071570" cy="281315"/>
          </a:xfrm>
          <a:prstGeom prst="rightArrow">
            <a:avLst/>
          </a:prstGeom>
          <a:solidFill>
            <a:srgbClr val="F77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2809270">
            <a:off x="3567017" y="1741959"/>
            <a:ext cx="1071570" cy="281315"/>
          </a:xfrm>
          <a:prstGeom prst="rightArrow">
            <a:avLst/>
          </a:prstGeom>
          <a:solidFill>
            <a:srgbClr val="F77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28" name="Picture 7" descr="C:\Users\muhamedzhanova_d\Downloads\hospital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4419249"/>
            <a:ext cx="1285884" cy="78581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000496" y="5181913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Медицинская организация</a:t>
            </a:r>
          </a:p>
        </p:txBody>
      </p:sp>
      <p:sp>
        <p:nvSpPr>
          <p:cNvPr id="30" name="Стрелка вправо 29"/>
          <p:cNvSpPr/>
          <p:nvPr/>
        </p:nvSpPr>
        <p:spPr>
          <a:xfrm rot="2118536">
            <a:off x="3091865" y="4437683"/>
            <a:ext cx="1071570" cy="281315"/>
          </a:xfrm>
          <a:prstGeom prst="rightArrow">
            <a:avLst/>
          </a:prstGeom>
          <a:solidFill>
            <a:srgbClr val="F77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2917004">
            <a:off x="1075813" y="3362343"/>
            <a:ext cx="886263" cy="295842"/>
          </a:xfrm>
          <a:prstGeom prst="rightArrow">
            <a:avLst/>
          </a:prstGeom>
          <a:solidFill>
            <a:srgbClr val="F77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000232" y="2726761"/>
            <a:ext cx="1500198" cy="28575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3608854">
            <a:off x="3352668" y="1858582"/>
            <a:ext cx="1071570" cy="28131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2884612">
            <a:off x="3202117" y="4211499"/>
            <a:ext cx="1071570" cy="28131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9112268">
            <a:off x="1226725" y="1620186"/>
            <a:ext cx="879175" cy="272477"/>
          </a:xfrm>
          <a:prstGeom prst="rightArrow">
            <a:avLst/>
          </a:prstGeom>
          <a:solidFill>
            <a:srgbClr val="F77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9456982">
            <a:off x="3304778" y="3431738"/>
            <a:ext cx="1071570" cy="28131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00" cmpd="sng">
                <a:noFill/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entury Gothic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857884" y="1000108"/>
            <a:ext cx="3071834" cy="4714908"/>
          </a:xfrm>
          <a:prstGeom prst="roundRect">
            <a:avLst/>
          </a:prstGeom>
          <a:solidFill>
            <a:srgbClr val="A5E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 fontAlgn="base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Рассматривается и принимается решение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в течение 30 календарных дней со дня поступления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(если требуются получение информации от иных субъектов, должностных лиц либо проверка с выездом на место),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в течение 15 календарных дней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(если не требуется дополнительная информация).</a:t>
            </a:r>
          </a:p>
        </p:txBody>
      </p:sp>
      <p:sp>
        <p:nvSpPr>
          <p:cNvPr id="51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064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Рассмотрение обращений граждан РК </a:t>
            </a:r>
            <a:b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</a:br>
            <a:r>
              <a:rPr lang="ru-RU" altLang="ru-RU" sz="24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по вопросам здравоохранения</a:t>
            </a:r>
            <a:endParaRPr lang="ru-RU" altLang="ru-RU" sz="24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165527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Рассмотрение обращений граждан осуществляется согласно Закону Республики Казахстан  «О порядке рассмотрения обращений физических и юридических лиц» </a:t>
            </a:r>
            <a:br>
              <a:rPr lang="ru-RU" sz="13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</a:br>
            <a:r>
              <a:rPr lang="ru-RU" sz="1300" b="1" dirty="0" smtClean="0">
                <a:solidFill>
                  <a:schemeClr val="tx2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(от 12 января 2007 года № 221)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E~1\AppData\Local\Temp\Rar$DR09.496\ONZ7K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8579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ru-RU" altLang="ru-RU" sz="2400" b="1" dirty="0" smtClean="0">
                <a:solidFill>
                  <a:schemeClr val="bg1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rPr>
              <a:t>Схема рассмотрения обращений граждан в области здравоохранения </a:t>
            </a:r>
            <a:endParaRPr lang="ru-RU" altLang="ru-RU" sz="2400" b="1" dirty="0">
              <a:solidFill>
                <a:schemeClr val="bg1"/>
              </a:solidFill>
              <a:latin typeface="Century Gothic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2928934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entury Gothic" pitchFamily="34" charset="0"/>
              </a:rPr>
              <a:t>2</a:t>
            </a:r>
            <a:endParaRPr lang="ru-RU" sz="3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2571744"/>
            <a:ext cx="3714776" cy="1214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Полное или частичное удовлетворении обращения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1643050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entury Gothic" pitchFamily="34" charset="0"/>
              </a:rPr>
              <a:t>1</a:t>
            </a:r>
            <a:endParaRPr lang="ru-RU" sz="3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4286256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entury Gothic" pitchFamily="34" charset="0"/>
              </a:rPr>
              <a:t>3</a:t>
            </a:r>
            <a:endParaRPr lang="ru-RU" sz="3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5643578"/>
            <a:ext cx="64294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latin typeface="Century Gothic" pitchFamily="34" charset="0"/>
              </a:rPr>
              <a:t>4</a:t>
            </a:r>
            <a:endParaRPr lang="ru-RU" sz="3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1357298"/>
            <a:ext cx="3143272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Дача разъяснения по существу обращения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5008" y="4000504"/>
            <a:ext cx="3428992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Отказ в удовлетворении обращения с обоснованием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5008" y="5286388"/>
            <a:ext cx="3214710" cy="10001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Прекращение рассмотрения обращения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219</Words>
  <Application>Microsoft Office PowerPoint</Application>
  <PresentationFormat>Экран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Рассмотрение обращений граждан РК  по вопросам здравоохранения</vt:lpstr>
      <vt:lpstr>Требования к письменному обращению, видеообращению и видеоконференцсвязи</vt:lpstr>
      <vt:lpstr>Рассмотрение обращений граждан РК  по вопросам здравоохранения</vt:lpstr>
      <vt:lpstr>Схема рассмотрения обращений граждан в области здравоохранения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muhamedzhanova_d</dc:creator>
  <cp:lastModifiedBy>Saniya Turanova</cp:lastModifiedBy>
  <cp:revision>5</cp:revision>
  <dcterms:created xsi:type="dcterms:W3CDTF">2017-04-27T04:03:46Z</dcterms:created>
  <dcterms:modified xsi:type="dcterms:W3CDTF">2017-05-02T10:26:05Z</dcterms:modified>
</cp:coreProperties>
</file>