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E6D3"/>
    <a:srgbClr val="3508F6"/>
    <a:srgbClr val="75D2FB"/>
    <a:srgbClr val="30CECA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10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CF6-79A6-4E2E-A53A-0D07FCD33DF9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8A65E-EBEF-4730-8152-0C2C3FAE9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431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CF6-79A6-4E2E-A53A-0D07FCD33DF9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8A65E-EBEF-4730-8152-0C2C3FAE9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10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CF6-79A6-4E2E-A53A-0D07FCD33DF9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8A65E-EBEF-4730-8152-0C2C3FAE9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476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CF6-79A6-4E2E-A53A-0D07FCD33D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8A65E-EBEF-4730-8152-0C2C3FAE9A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374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CF6-79A6-4E2E-A53A-0D07FCD33D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8A65E-EBEF-4730-8152-0C2C3FAE9A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349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CF6-79A6-4E2E-A53A-0D07FCD33D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8A65E-EBEF-4730-8152-0C2C3FAE9A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9060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CF6-79A6-4E2E-A53A-0D07FCD33D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8A65E-EBEF-4730-8152-0C2C3FAE9A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5967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CF6-79A6-4E2E-A53A-0D07FCD33D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8A65E-EBEF-4730-8152-0C2C3FAE9A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1590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CF6-79A6-4E2E-A53A-0D07FCD33D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8A65E-EBEF-4730-8152-0C2C3FAE9A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1837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CF6-79A6-4E2E-A53A-0D07FCD33D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8A65E-EBEF-4730-8152-0C2C3FAE9A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7787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CF6-79A6-4E2E-A53A-0D07FCD33D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8A65E-EBEF-4730-8152-0C2C3FAE9A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011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CF6-79A6-4E2E-A53A-0D07FCD33DF9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8A65E-EBEF-4730-8152-0C2C3FAE9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91853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CF6-79A6-4E2E-A53A-0D07FCD33D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8A65E-EBEF-4730-8152-0C2C3FAE9A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7564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CF6-79A6-4E2E-A53A-0D07FCD33D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8A65E-EBEF-4730-8152-0C2C3FAE9A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0779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CF6-79A6-4E2E-A53A-0D07FCD33D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8A65E-EBEF-4730-8152-0C2C3FAE9A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485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CF6-79A6-4E2E-A53A-0D07FCD33DF9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8A65E-EBEF-4730-8152-0C2C3FAE9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338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CF6-79A6-4E2E-A53A-0D07FCD33DF9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8A65E-EBEF-4730-8152-0C2C3FAE9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627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CF6-79A6-4E2E-A53A-0D07FCD33DF9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8A65E-EBEF-4730-8152-0C2C3FAE9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7430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CF6-79A6-4E2E-A53A-0D07FCD33DF9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8A65E-EBEF-4730-8152-0C2C3FAE9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536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CF6-79A6-4E2E-A53A-0D07FCD33DF9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8A65E-EBEF-4730-8152-0C2C3FAE9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531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CF6-79A6-4E2E-A53A-0D07FCD33DF9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8A65E-EBEF-4730-8152-0C2C3FAE9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495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CF6-79A6-4E2E-A53A-0D07FCD33DF9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8A65E-EBEF-4730-8152-0C2C3FAE9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99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83CF6-79A6-4E2E-A53A-0D07FCD33DF9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8A65E-EBEF-4730-8152-0C2C3FAE9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467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83CF6-79A6-4E2E-A53A-0D07FCD33D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8A65E-EBEF-4730-8152-0C2C3FAE9A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019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2056152" y="240389"/>
            <a:ext cx="8088444" cy="845389"/>
          </a:xfrm>
          <a:prstGeom prst="roundRect">
            <a:avLst/>
          </a:prstGeom>
          <a:solidFill>
            <a:srgbClr val="4AE6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Модель выявления побочных эффектов после вакцинации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178940" y="1516118"/>
            <a:ext cx="1883791" cy="4639563"/>
          </a:xfrm>
          <a:prstGeom prst="roundRect">
            <a:avLst/>
          </a:prstGeom>
          <a:solidFill>
            <a:srgbClr val="4AE6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b="1" dirty="0" smtClean="0">
              <a:solidFill>
                <a:schemeClr val="bg1"/>
              </a:solidFill>
            </a:endParaRPr>
          </a:p>
          <a:p>
            <a:pPr algn="ctr"/>
            <a:endParaRPr lang="ru-RU" sz="1100" b="1" dirty="0">
              <a:solidFill>
                <a:schemeClr val="bg1"/>
              </a:solidFill>
            </a:endParaRPr>
          </a:p>
          <a:p>
            <a:pPr algn="ctr"/>
            <a:endParaRPr lang="ru-RU" sz="1100" b="1" dirty="0" smtClean="0">
              <a:solidFill>
                <a:schemeClr val="bg1"/>
              </a:solidFill>
            </a:endParaRPr>
          </a:p>
          <a:p>
            <a:pPr algn="ctr"/>
            <a:endParaRPr lang="ru-RU" sz="1100" b="1" dirty="0">
              <a:solidFill>
                <a:schemeClr val="bg1"/>
              </a:solidFill>
            </a:endParaRPr>
          </a:p>
          <a:p>
            <a:pPr algn="ctr"/>
            <a:endParaRPr lang="ru-RU" sz="11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При </a:t>
            </a:r>
            <a:r>
              <a:rPr lang="ru-RU" sz="1100" b="1" dirty="0">
                <a:solidFill>
                  <a:schemeClr val="tx1"/>
                </a:solidFill>
              </a:rPr>
              <a:t>возникновении побочного действия </a:t>
            </a:r>
            <a:r>
              <a:rPr lang="ru-RU" sz="1100" b="1" dirty="0" smtClean="0">
                <a:solidFill>
                  <a:schemeClr val="tx1"/>
                </a:solidFill>
              </a:rPr>
              <a:t>на </a:t>
            </a:r>
          </a:p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вакцину </a:t>
            </a:r>
            <a:r>
              <a:rPr lang="ru-RU" sz="1100" b="1" dirty="0">
                <a:solidFill>
                  <a:schemeClr val="tx1"/>
                </a:solidFill>
              </a:rPr>
              <a:t>заполняется желтая </a:t>
            </a:r>
            <a:r>
              <a:rPr lang="ru-RU" sz="1100" b="1" dirty="0" smtClean="0">
                <a:solidFill>
                  <a:schemeClr val="tx1"/>
                </a:solidFill>
              </a:rPr>
              <a:t>карта</a:t>
            </a:r>
            <a:endParaRPr lang="en-US" sz="11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(</a:t>
            </a:r>
            <a:r>
              <a:rPr lang="ru-RU" sz="1100" b="1" smtClean="0">
                <a:solidFill>
                  <a:schemeClr val="tx1"/>
                </a:solidFill>
              </a:rPr>
              <a:t>может быть </a:t>
            </a:r>
            <a:r>
              <a:rPr lang="ru-RU" sz="1100" b="1" dirty="0" smtClean="0">
                <a:solidFill>
                  <a:schemeClr val="tx1"/>
                </a:solidFill>
              </a:rPr>
              <a:t>заполнена пациентом </a:t>
            </a:r>
          </a:p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и/или мед. работником)</a:t>
            </a:r>
          </a:p>
          <a:p>
            <a:pPr algn="ctr"/>
            <a:endParaRPr lang="ru-RU" sz="1100" b="1" dirty="0" smtClean="0">
              <a:solidFill>
                <a:schemeClr val="tx1"/>
              </a:solidFill>
            </a:endParaRPr>
          </a:p>
          <a:p>
            <a:pPr algn="ctr"/>
            <a:endParaRPr lang="ru-RU" sz="1100" b="1" dirty="0">
              <a:solidFill>
                <a:schemeClr val="bg1"/>
              </a:solidFill>
            </a:endParaRPr>
          </a:p>
          <a:p>
            <a:pPr algn="ctr"/>
            <a:endParaRPr lang="ru-RU" sz="1100" b="1" dirty="0" smtClean="0">
              <a:solidFill>
                <a:schemeClr val="bg1"/>
              </a:solidFill>
            </a:endParaRPr>
          </a:p>
          <a:p>
            <a:pPr algn="ctr"/>
            <a:endParaRPr lang="ru-RU" sz="1100" b="1" dirty="0">
              <a:solidFill>
                <a:schemeClr val="bg1"/>
              </a:solidFill>
            </a:endParaRPr>
          </a:p>
          <a:p>
            <a:pPr algn="ctr"/>
            <a:endParaRPr lang="ru-RU" sz="1100" b="1" dirty="0" smtClean="0">
              <a:solidFill>
                <a:schemeClr val="bg1"/>
              </a:solidFill>
            </a:endParaRPr>
          </a:p>
          <a:p>
            <a:pPr algn="ctr"/>
            <a:endParaRPr lang="ru-RU" sz="1100" b="1" dirty="0">
              <a:solidFill>
                <a:schemeClr val="bg1"/>
              </a:solidFill>
            </a:endParaRPr>
          </a:p>
          <a:p>
            <a:pPr algn="ctr"/>
            <a:endParaRPr lang="ru-RU" sz="1100" b="1" dirty="0" smtClean="0">
              <a:solidFill>
                <a:schemeClr val="bg1"/>
              </a:solidFill>
            </a:endParaRPr>
          </a:p>
          <a:p>
            <a:pPr algn="ctr"/>
            <a:endParaRPr lang="ru-RU" sz="1100" b="1" dirty="0" smtClean="0">
              <a:solidFill>
                <a:schemeClr val="bg1"/>
              </a:solidFill>
            </a:endParaRPr>
          </a:p>
          <a:p>
            <a:pPr algn="ctr"/>
            <a:endParaRPr lang="ru-RU" sz="11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1100" b="1" dirty="0" smtClean="0">
                <a:solidFill>
                  <a:srgbClr val="FF0000"/>
                </a:solidFill>
              </a:rPr>
              <a:t>Требуйте в </a:t>
            </a:r>
          </a:p>
          <a:p>
            <a:pPr algn="ctr"/>
            <a:r>
              <a:rPr lang="ru-RU" sz="1100" b="1" dirty="0" smtClean="0">
                <a:solidFill>
                  <a:srgbClr val="FF0000"/>
                </a:solidFill>
              </a:rPr>
              <a:t>мед. организациях!</a:t>
            </a:r>
          </a:p>
          <a:p>
            <a:pPr algn="ctr"/>
            <a:endParaRPr lang="ru-RU" sz="1100" b="1" dirty="0">
              <a:solidFill>
                <a:schemeClr val="tx1"/>
              </a:solidFill>
            </a:endParaRPr>
          </a:p>
          <a:p>
            <a:pPr algn="ctr"/>
            <a:endParaRPr lang="ru-RU" sz="11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приказ </a:t>
            </a:r>
            <a:r>
              <a:rPr lang="ru-RU" sz="1100" b="1" dirty="0">
                <a:solidFill>
                  <a:schemeClr val="tx1"/>
                </a:solidFill>
              </a:rPr>
              <a:t>№ 421 «Правила проведения </a:t>
            </a:r>
            <a:r>
              <a:rPr lang="ru-RU" sz="1100" b="1" dirty="0" err="1">
                <a:solidFill>
                  <a:schemeClr val="tx1"/>
                </a:solidFill>
              </a:rPr>
              <a:t>фармаконадзора</a:t>
            </a:r>
            <a:r>
              <a:rPr lang="ru-RU" sz="1100" b="1" dirty="0">
                <a:solidFill>
                  <a:schemeClr val="tx1"/>
                </a:solidFill>
              </a:rPr>
              <a:t> лекарственных </a:t>
            </a:r>
            <a:r>
              <a:rPr lang="ru-RU" sz="1100" b="1" dirty="0" smtClean="0">
                <a:solidFill>
                  <a:schemeClr val="tx1"/>
                </a:solidFill>
              </a:rPr>
              <a:t>средств»</a:t>
            </a:r>
          </a:p>
          <a:p>
            <a:pPr algn="ctr"/>
            <a:endParaRPr lang="ru-RU" sz="1100" b="1" u="sng" dirty="0">
              <a:solidFill>
                <a:srgbClr val="FFFF00"/>
              </a:solidFill>
            </a:endParaRPr>
          </a:p>
          <a:p>
            <a:pPr algn="ctr"/>
            <a:endParaRPr lang="ru-RU" sz="1100" b="1" u="sng" dirty="0" smtClean="0">
              <a:solidFill>
                <a:srgbClr val="FFFF00"/>
              </a:solidFill>
            </a:endParaRPr>
          </a:p>
          <a:p>
            <a:pPr algn="ctr"/>
            <a:endParaRPr lang="ru-RU" sz="1100" b="1" u="sng" dirty="0">
              <a:solidFill>
                <a:srgbClr val="FFFF00"/>
              </a:solidFill>
            </a:endParaRPr>
          </a:p>
          <a:p>
            <a:pPr algn="ctr"/>
            <a:endParaRPr lang="ru-RU" sz="1100" b="1" u="sng" dirty="0" smtClean="0">
              <a:solidFill>
                <a:srgbClr val="FFFF00"/>
              </a:solidFill>
            </a:endParaRPr>
          </a:p>
          <a:p>
            <a:pPr algn="ctr"/>
            <a:endParaRPr lang="ru-RU" sz="1100" b="1" u="sng" dirty="0">
              <a:solidFill>
                <a:srgbClr val="FFFF00"/>
              </a:solidFill>
            </a:endParaRPr>
          </a:p>
          <a:p>
            <a:pPr algn="ctr"/>
            <a:endParaRPr lang="ru-RU" sz="1100" b="1" u="sng" dirty="0">
              <a:solidFill>
                <a:srgbClr val="FFFF00"/>
              </a:solidFill>
            </a:endParaRPr>
          </a:p>
          <a:p>
            <a:pPr algn="ctr"/>
            <a:endParaRPr lang="ru-RU" sz="1100" b="1" dirty="0"/>
          </a:p>
        </p:txBody>
      </p:sp>
      <p:sp>
        <p:nvSpPr>
          <p:cNvPr id="16" name="Стрелка вправо 15"/>
          <p:cNvSpPr/>
          <p:nvPr/>
        </p:nvSpPr>
        <p:spPr>
          <a:xfrm>
            <a:off x="4079179" y="4995487"/>
            <a:ext cx="277919" cy="198985"/>
          </a:xfrm>
          <a:prstGeom prst="rightArrow">
            <a:avLst/>
          </a:prstGeom>
          <a:solidFill>
            <a:srgbClr val="30CE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303527" y="1311897"/>
            <a:ext cx="2197783" cy="2298859"/>
          </a:xfrm>
          <a:prstGeom prst="roundRect">
            <a:avLst/>
          </a:prstGeom>
          <a:solidFill>
            <a:srgbClr val="4AE6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chemeClr val="tx1"/>
                </a:solidFill>
              </a:rPr>
              <a:t>Принятие  решений</a:t>
            </a:r>
          </a:p>
          <a:p>
            <a:pPr algn="ctr"/>
            <a:endParaRPr lang="ru-RU" sz="1400" dirty="0">
              <a:solidFill>
                <a:schemeClr val="tx1"/>
              </a:solidFill>
            </a:endParaRP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b="1" dirty="0">
                <a:solidFill>
                  <a:schemeClr val="tx1"/>
                </a:solidFill>
              </a:rPr>
              <a:t>Комитет фармации МЗ РК</a:t>
            </a:r>
          </a:p>
          <a:p>
            <a:pPr algn="ctr"/>
            <a:endParaRPr lang="ru-RU" sz="1000" dirty="0">
              <a:solidFill>
                <a:schemeClr val="tx1"/>
              </a:solidFill>
            </a:endParaRPr>
          </a:p>
          <a:p>
            <a:pPr algn="ctr"/>
            <a:r>
              <a:rPr lang="ru-RU" sz="1000" b="1" dirty="0">
                <a:solidFill>
                  <a:srgbClr val="3508F6"/>
                </a:solidFill>
              </a:rPr>
              <a:t>Контакты: </a:t>
            </a:r>
            <a:endParaRPr lang="ru-RU" sz="1000" b="1" dirty="0" smtClean="0">
              <a:solidFill>
                <a:srgbClr val="3508F6"/>
              </a:solidFill>
            </a:endParaRPr>
          </a:p>
          <a:p>
            <a:pPr algn="ctr"/>
            <a:r>
              <a:rPr lang="ru-RU" sz="1000" b="1" dirty="0" smtClean="0">
                <a:solidFill>
                  <a:srgbClr val="3508F6"/>
                </a:solidFill>
              </a:rPr>
              <a:t>Тел.:  +</a:t>
            </a:r>
            <a:r>
              <a:rPr lang="ru-RU" sz="1000" b="1" dirty="0">
                <a:solidFill>
                  <a:srgbClr val="3508F6"/>
                </a:solidFill>
              </a:rPr>
              <a:t>7 (7172) 74-37-23, </a:t>
            </a:r>
            <a:r>
              <a:rPr lang="en-US" sz="1000" b="1" dirty="0" smtClean="0">
                <a:solidFill>
                  <a:srgbClr val="3508F6"/>
                </a:solidFill>
              </a:rPr>
              <a:t>             </a:t>
            </a:r>
          </a:p>
          <a:p>
            <a:pPr algn="ctr"/>
            <a:r>
              <a:rPr lang="ru-RU" sz="1000" b="1" dirty="0" smtClean="0">
                <a:solidFill>
                  <a:srgbClr val="3508F6"/>
                </a:solidFill>
              </a:rPr>
              <a:t>e-</a:t>
            </a:r>
            <a:r>
              <a:rPr lang="ru-RU" sz="1000" b="1" dirty="0" err="1" smtClean="0">
                <a:solidFill>
                  <a:srgbClr val="3508F6"/>
                </a:solidFill>
              </a:rPr>
              <a:t>mail</a:t>
            </a:r>
            <a:r>
              <a:rPr lang="ru-RU" sz="1000" b="1" dirty="0" smtClean="0">
                <a:solidFill>
                  <a:srgbClr val="3508F6"/>
                </a:solidFill>
              </a:rPr>
              <a:t>: minzdravsoc@mzsr.gov.kz</a:t>
            </a:r>
            <a:endParaRPr lang="ru-RU" sz="1000" b="1" dirty="0">
              <a:solidFill>
                <a:srgbClr val="3508F6"/>
              </a:solidFill>
            </a:endParaRPr>
          </a:p>
          <a:p>
            <a:pPr algn="ctr"/>
            <a:r>
              <a:rPr lang="ru-RU" sz="1000" b="1" dirty="0">
                <a:solidFill>
                  <a:srgbClr val="3508F6"/>
                </a:solidFill>
              </a:rPr>
              <a:t>Адрес: г. Астана, ул. </a:t>
            </a:r>
            <a:r>
              <a:rPr lang="ru-RU" sz="1000" b="1" dirty="0" err="1">
                <a:solidFill>
                  <a:srgbClr val="3508F6"/>
                </a:solidFill>
              </a:rPr>
              <a:t>Орынбор</a:t>
            </a:r>
            <a:r>
              <a:rPr lang="ru-RU" sz="1000" b="1" dirty="0">
                <a:solidFill>
                  <a:srgbClr val="3508F6"/>
                </a:solidFill>
              </a:rPr>
              <a:t> 8, Дом Министерств</a:t>
            </a:r>
          </a:p>
          <a:p>
            <a:pPr algn="ctr"/>
            <a:endParaRPr lang="ru-RU" sz="1000" b="1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372391" y="3954259"/>
            <a:ext cx="2110954" cy="2281440"/>
          </a:xfrm>
          <a:prstGeom prst="roundRect">
            <a:avLst/>
          </a:prstGeom>
          <a:solidFill>
            <a:srgbClr val="4AE6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u="sng" dirty="0" smtClean="0">
              <a:solidFill>
                <a:schemeClr val="tx1"/>
              </a:solidFill>
            </a:endParaRPr>
          </a:p>
          <a:p>
            <a:pPr algn="ctr"/>
            <a:r>
              <a:rPr lang="ru-RU" sz="1400" b="1" u="sng" dirty="0" smtClean="0">
                <a:solidFill>
                  <a:schemeClr val="tx1"/>
                </a:solidFill>
              </a:rPr>
              <a:t>Сбор и анализ </a:t>
            </a:r>
            <a:r>
              <a:rPr lang="ru-RU" sz="1400" b="1" u="sng" dirty="0">
                <a:solidFill>
                  <a:schemeClr val="tx1"/>
                </a:solidFill>
              </a:rPr>
              <a:t>информации</a:t>
            </a:r>
          </a:p>
          <a:p>
            <a:pPr algn="ctr"/>
            <a:endParaRPr lang="ru-RU" sz="14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Национальный центр </a:t>
            </a:r>
            <a:r>
              <a:rPr lang="ru-RU" sz="1100" b="1" dirty="0">
                <a:solidFill>
                  <a:schemeClr val="tx1"/>
                </a:solidFill>
              </a:rPr>
              <a:t>экспертизы лекарственных средств, изделий медицинского назначения и медицинской техники </a:t>
            </a:r>
            <a:endParaRPr lang="ru-RU" sz="11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(</a:t>
            </a:r>
            <a:r>
              <a:rPr lang="ru-RU" sz="1100" b="1" dirty="0">
                <a:solidFill>
                  <a:schemeClr val="tx1"/>
                </a:solidFill>
              </a:rPr>
              <a:t>далее – НЦЭЛС</a:t>
            </a:r>
            <a:r>
              <a:rPr lang="ru-RU" sz="1100" b="1" dirty="0" smtClean="0">
                <a:solidFill>
                  <a:schemeClr val="tx1"/>
                </a:solidFill>
              </a:rPr>
              <a:t>)</a:t>
            </a:r>
          </a:p>
          <a:p>
            <a:pPr algn="ctr"/>
            <a:endParaRPr lang="ru-RU" sz="1000" b="1" dirty="0">
              <a:solidFill>
                <a:schemeClr val="tx1"/>
              </a:solidFill>
            </a:endParaRPr>
          </a:p>
          <a:p>
            <a:pPr algn="ctr"/>
            <a:endParaRPr lang="ru-RU" sz="1000" b="1" dirty="0">
              <a:solidFill>
                <a:schemeClr val="tx1"/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723666" y="1830917"/>
            <a:ext cx="1676319" cy="4321308"/>
          </a:xfrm>
          <a:prstGeom prst="roundRect">
            <a:avLst/>
          </a:prstGeom>
          <a:solidFill>
            <a:srgbClr val="4AE6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solidFill>
                <a:srgbClr val="9900CC"/>
              </a:solidFill>
            </a:endParaRPr>
          </a:p>
          <a:p>
            <a:pPr algn="ctr"/>
            <a:endParaRPr lang="ru-RU" sz="1200" b="1" dirty="0">
              <a:solidFill>
                <a:srgbClr val="9900CC"/>
              </a:solidFill>
            </a:endParaRPr>
          </a:p>
          <a:p>
            <a:pPr algn="ctr"/>
            <a:r>
              <a:rPr lang="ru-RU" sz="1200" b="1" u="sng" dirty="0" smtClean="0">
                <a:solidFill>
                  <a:schemeClr val="tx1"/>
                </a:solidFill>
              </a:rPr>
              <a:t>Аккумулирование информации</a:t>
            </a:r>
          </a:p>
          <a:p>
            <a:pPr algn="ctr"/>
            <a:r>
              <a:rPr lang="ru-RU" sz="1200" b="1" u="sng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sz="1200" b="1" dirty="0" smtClean="0">
                <a:solidFill>
                  <a:srgbClr val="FF0000"/>
                </a:solidFill>
              </a:rPr>
              <a:t>База данных </a:t>
            </a:r>
          </a:p>
          <a:p>
            <a:pPr algn="ctr"/>
            <a:endParaRPr lang="ru-RU" sz="1200" b="1" dirty="0">
              <a:solidFill>
                <a:schemeClr val="tx1"/>
              </a:solidFill>
            </a:endParaRPr>
          </a:p>
          <a:p>
            <a:pPr algn="ctr"/>
            <a:endParaRPr lang="ru-RU" sz="1200" dirty="0">
              <a:solidFill>
                <a:schemeClr val="tx1"/>
              </a:solidFill>
            </a:endParaRPr>
          </a:p>
          <a:p>
            <a:pPr algn="ctr"/>
            <a:endParaRPr lang="ru-RU" sz="1200" dirty="0" smtClean="0">
              <a:solidFill>
                <a:schemeClr val="tx1"/>
              </a:solidFill>
            </a:endParaRPr>
          </a:p>
          <a:p>
            <a:pPr algn="ctr"/>
            <a:endParaRPr lang="ru-RU" sz="1200" dirty="0">
              <a:solidFill>
                <a:schemeClr val="tx1"/>
              </a:solidFill>
            </a:endParaRPr>
          </a:p>
          <a:p>
            <a:pPr algn="ctr"/>
            <a:endParaRPr lang="ru-RU" sz="1200" dirty="0" smtClean="0">
              <a:solidFill>
                <a:schemeClr val="tx1"/>
              </a:solidFill>
            </a:endParaRPr>
          </a:p>
          <a:p>
            <a:pPr algn="ctr"/>
            <a:endParaRPr lang="ru-RU" sz="1200" dirty="0" smtClean="0">
              <a:solidFill>
                <a:schemeClr val="tx1"/>
              </a:solidFill>
            </a:endParaRPr>
          </a:p>
          <a:p>
            <a:pPr algn="ctr"/>
            <a:endParaRPr lang="ru-RU" sz="1200" dirty="0">
              <a:solidFill>
                <a:schemeClr val="tx1"/>
              </a:solidFill>
            </a:endParaRPr>
          </a:p>
          <a:p>
            <a:pPr algn="ctr"/>
            <a:endParaRPr lang="ru-RU" sz="1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НЦЭЛС</a:t>
            </a:r>
            <a:endParaRPr lang="ru-RU" sz="1400" b="1" dirty="0">
              <a:solidFill>
                <a:schemeClr val="tx1"/>
              </a:solidFill>
            </a:endParaRPr>
          </a:p>
          <a:p>
            <a:pPr algn="ctr"/>
            <a:endParaRPr lang="ru-RU" sz="1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1000" b="1" dirty="0" smtClean="0">
                <a:solidFill>
                  <a:srgbClr val="3508F6"/>
                </a:solidFill>
              </a:rPr>
              <a:t>Контакты</a:t>
            </a:r>
            <a:r>
              <a:rPr lang="ru-RU" sz="1000" b="1" dirty="0">
                <a:solidFill>
                  <a:srgbClr val="3508F6"/>
                </a:solidFill>
              </a:rPr>
              <a:t>: </a:t>
            </a:r>
            <a:endParaRPr lang="ru-RU" sz="1000" b="1" dirty="0" smtClean="0">
              <a:solidFill>
                <a:srgbClr val="3508F6"/>
              </a:solidFill>
            </a:endParaRPr>
          </a:p>
          <a:p>
            <a:pPr algn="ctr"/>
            <a:r>
              <a:rPr lang="ru-RU" sz="1000" b="1" dirty="0" smtClean="0">
                <a:solidFill>
                  <a:srgbClr val="3508F6"/>
                </a:solidFill>
              </a:rPr>
              <a:t>тел</a:t>
            </a:r>
            <a:r>
              <a:rPr lang="ru-RU" sz="1000" b="1" dirty="0">
                <a:solidFill>
                  <a:srgbClr val="3508F6"/>
                </a:solidFill>
              </a:rPr>
              <a:t>.: 8-(727) 273-44-66 ; факс: 8-(727) 273-63-80,     е-</a:t>
            </a:r>
            <a:r>
              <a:rPr lang="ru-RU" sz="1000" b="1" dirty="0" err="1">
                <a:solidFill>
                  <a:srgbClr val="3508F6"/>
                </a:solidFill>
              </a:rPr>
              <a:t>mail</a:t>
            </a:r>
            <a:r>
              <a:rPr lang="ru-RU" sz="1000" b="1" dirty="0">
                <a:solidFill>
                  <a:srgbClr val="3508F6"/>
                </a:solidFill>
              </a:rPr>
              <a:t>: farm@dari.kz</a:t>
            </a:r>
          </a:p>
          <a:p>
            <a:pPr algn="ctr"/>
            <a:r>
              <a:rPr lang="ru-RU" sz="1000" b="1" dirty="0">
                <a:solidFill>
                  <a:srgbClr val="3508F6"/>
                </a:solidFill>
              </a:rPr>
              <a:t>Адрес: 050004, г. Алматы, </a:t>
            </a:r>
          </a:p>
          <a:p>
            <a:pPr algn="ctr"/>
            <a:r>
              <a:rPr lang="ru-RU" sz="1000" b="1" dirty="0">
                <a:solidFill>
                  <a:srgbClr val="3508F6"/>
                </a:solidFill>
              </a:rPr>
              <a:t>пр. </a:t>
            </a:r>
            <a:r>
              <a:rPr lang="ru-RU" sz="1000" b="1" dirty="0" err="1">
                <a:solidFill>
                  <a:srgbClr val="3508F6"/>
                </a:solidFill>
              </a:rPr>
              <a:t>Абылай</a:t>
            </a:r>
            <a:r>
              <a:rPr lang="ru-RU" sz="1000" b="1" dirty="0">
                <a:solidFill>
                  <a:srgbClr val="3508F6"/>
                </a:solidFill>
              </a:rPr>
              <a:t> хана, 63</a:t>
            </a:r>
            <a:endParaRPr lang="ru-RU" sz="1000" b="1" dirty="0" smtClean="0">
              <a:solidFill>
                <a:srgbClr val="3508F6"/>
              </a:solidFill>
            </a:endParaRPr>
          </a:p>
          <a:p>
            <a:pPr algn="ctr"/>
            <a:endParaRPr lang="ru-RU" sz="1200" dirty="0">
              <a:solidFill>
                <a:schemeClr val="tx1"/>
              </a:solidFill>
            </a:endParaRPr>
          </a:p>
          <a:p>
            <a:pPr algn="ctr"/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375128" y="3677586"/>
            <a:ext cx="1578627" cy="1877000"/>
          </a:xfrm>
          <a:prstGeom prst="roundRect">
            <a:avLst/>
          </a:prstGeom>
          <a:solidFill>
            <a:srgbClr val="4AE6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b="1" dirty="0" smtClean="0">
              <a:solidFill>
                <a:schemeClr val="tx1"/>
              </a:solidFill>
            </a:endParaRPr>
          </a:p>
          <a:p>
            <a:pPr algn="ctr"/>
            <a:endParaRPr lang="ru-RU" b="1" dirty="0">
              <a:solidFill>
                <a:schemeClr val="tx1"/>
              </a:solidFill>
            </a:endParaRPr>
          </a:p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Медицинская организация</a:t>
            </a:r>
            <a:endParaRPr lang="ru-RU" sz="1400" b="1" dirty="0">
              <a:solidFill>
                <a:schemeClr val="tx1"/>
              </a:solidFill>
            </a:endParaRPr>
          </a:p>
          <a:p>
            <a:pPr algn="ctr"/>
            <a:endParaRPr lang="ru-RU" b="1" dirty="0" smtClean="0"/>
          </a:p>
        </p:txBody>
      </p:sp>
      <p:sp>
        <p:nvSpPr>
          <p:cNvPr id="1028" name="Скругленный прямоугольник 1027"/>
          <p:cNvSpPr/>
          <p:nvPr/>
        </p:nvSpPr>
        <p:spPr>
          <a:xfrm>
            <a:off x="363696" y="1512662"/>
            <a:ext cx="1578627" cy="1736923"/>
          </a:xfrm>
          <a:prstGeom prst="roundRect">
            <a:avLst/>
          </a:prstGeom>
          <a:solidFill>
            <a:srgbClr val="4AE6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</a:endParaRPr>
          </a:p>
          <a:p>
            <a:pPr algn="ctr"/>
            <a:endParaRPr lang="ru-RU" b="1" dirty="0">
              <a:solidFill>
                <a:schemeClr val="tx1"/>
              </a:solidFill>
            </a:endParaRPr>
          </a:p>
          <a:p>
            <a:pPr algn="ctr"/>
            <a:endParaRPr lang="ru-RU" b="1" dirty="0" smtClean="0">
              <a:solidFill>
                <a:schemeClr val="tx1"/>
              </a:solidFill>
            </a:endParaRPr>
          </a:p>
          <a:p>
            <a:pPr algn="ctr"/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пациент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43" name="Прямоугольник 1042"/>
          <p:cNvSpPr/>
          <p:nvPr/>
        </p:nvSpPr>
        <p:spPr>
          <a:xfrm>
            <a:off x="8608769" y="1327654"/>
            <a:ext cx="1362286" cy="4852650"/>
          </a:xfrm>
          <a:prstGeom prst="rect">
            <a:avLst/>
          </a:prstGeom>
          <a:solidFill>
            <a:srgbClr val="4AE6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b="1" dirty="0" smtClean="0">
              <a:solidFill>
                <a:srgbClr val="9900CC"/>
              </a:solidFill>
            </a:endParaRPr>
          </a:p>
          <a:p>
            <a:pPr algn="ctr"/>
            <a:r>
              <a:rPr lang="ru-RU" sz="1200" b="1" dirty="0" smtClean="0">
                <a:solidFill>
                  <a:srgbClr val="9900CC"/>
                </a:solidFill>
              </a:rPr>
              <a:t> </a:t>
            </a:r>
          </a:p>
          <a:p>
            <a:pPr algn="ctr"/>
            <a:endParaRPr lang="ru-RU" sz="1200" b="1" u="sng" dirty="0">
              <a:solidFill>
                <a:srgbClr val="9900CC"/>
              </a:solidFill>
            </a:endParaRPr>
          </a:p>
          <a:p>
            <a:pPr algn="ctr"/>
            <a:r>
              <a:rPr lang="ru-RU" sz="1200" b="1" u="sng" dirty="0" smtClean="0">
                <a:solidFill>
                  <a:schemeClr val="tx1"/>
                </a:solidFill>
              </a:rPr>
              <a:t>Распространение информации</a:t>
            </a:r>
          </a:p>
          <a:p>
            <a:pPr algn="ctr"/>
            <a:endParaRPr lang="en-US" sz="1200" b="1" u="sng" dirty="0" smtClean="0">
              <a:solidFill>
                <a:schemeClr val="tx1"/>
              </a:solidFill>
            </a:endParaRPr>
          </a:p>
          <a:p>
            <a:pPr algn="ctr"/>
            <a:endParaRPr lang="ru-RU" sz="1100" b="1" dirty="0" smtClean="0">
              <a:solidFill>
                <a:schemeClr val="tx1"/>
              </a:solidFill>
            </a:endParaRPr>
          </a:p>
          <a:p>
            <a:pPr algn="ctr"/>
            <a:endParaRPr lang="ru-RU" sz="1100" b="1" dirty="0">
              <a:solidFill>
                <a:schemeClr val="tx1"/>
              </a:solidFill>
            </a:endParaRPr>
          </a:p>
          <a:p>
            <a:pPr algn="ctr"/>
            <a:endParaRPr lang="ru-RU" sz="1100" b="1" dirty="0" smtClean="0">
              <a:solidFill>
                <a:schemeClr val="tx1"/>
              </a:solidFill>
            </a:endParaRPr>
          </a:p>
          <a:p>
            <a:pPr algn="ctr"/>
            <a:endParaRPr lang="ru-RU" sz="1000" b="1" dirty="0" smtClean="0">
              <a:solidFill>
                <a:schemeClr val="tx1"/>
              </a:solidFill>
            </a:endParaRPr>
          </a:p>
          <a:p>
            <a:pPr algn="ctr"/>
            <a:endParaRPr lang="ru-RU" sz="1000" b="1" dirty="0" smtClean="0">
              <a:solidFill>
                <a:schemeClr val="tx1"/>
              </a:solidFill>
            </a:endParaRPr>
          </a:p>
          <a:p>
            <a:pPr algn="ctr"/>
            <a:endParaRPr lang="ru-RU" sz="1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1000" b="1" dirty="0" smtClean="0">
                <a:solidFill>
                  <a:schemeClr val="tx1"/>
                </a:solidFill>
              </a:rPr>
              <a:t>Печатные издания</a:t>
            </a:r>
            <a:endParaRPr lang="ru-RU" sz="1000" b="1" dirty="0">
              <a:solidFill>
                <a:schemeClr val="tx1"/>
              </a:solidFill>
            </a:endParaRPr>
          </a:p>
          <a:p>
            <a:pPr algn="ctr"/>
            <a:endParaRPr lang="ru-RU" sz="1000" b="1" dirty="0">
              <a:solidFill>
                <a:schemeClr val="tx1"/>
              </a:solidFill>
            </a:endParaRPr>
          </a:p>
          <a:p>
            <a:pPr algn="ctr"/>
            <a:endParaRPr lang="ru-RU" sz="1000" b="1" dirty="0" smtClean="0">
              <a:solidFill>
                <a:schemeClr val="tx1"/>
              </a:solidFill>
            </a:endParaRPr>
          </a:p>
          <a:p>
            <a:pPr algn="ctr"/>
            <a:endParaRPr lang="ru-RU" sz="1000" b="1" dirty="0">
              <a:solidFill>
                <a:schemeClr val="tx1"/>
              </a:solidFill>
            </a:endParaRPr>
          </a:p>
          <a:p>
            <a:pPr algn="ctr"/>
            <a:endParaRPr lang="ru-RU" sz="1000" b="1" dirty="0" smtClean="0">
              <a:solidFill>
                <a:schemeClr val="tx1"/>
              </a:solidFill>
            </a:endParaRPr>
          </a:p>
          <a:p>
            <a:pPr algn="ctr"/>
            <a:endParaRPr lang="ru-RU" sz="1000" b="1" dirty="0">
              <a:solidFill>
                <a:schemeClr val="tx1"/>
              </a:solidFill>
            </a:endParaRPr>
          </a:p>
          <a:p>
            <a:pPr algn="ctr"/>
            <a:endParaRPr lang="ru-RU" sz="1000" b="1" dirty="0" smtClean="0">
              <a:solidFill>
                <a:schemeClr val="tx1"/>
              </a:solidFill>
            </a:endParaRPr>
          </a:p>
          <a:p>
            <a:pPr algn="ctr"/>
            <a:endParaRPr lang="ru-RU" sz="1000" b="1" dirty="0">
              <a:solidFill>
                <a:schemeClr val="tx1"/>
              </a:solidFill>
            </a:endParaRPr>
          </a:p>
          <a:p>
            <a:pPr algn="ctr"/>
            <a:r>
              <a:rPr lang="ru-RU" sz="1000" b="1" dirty="0" smtClean="0">
                <a:solidFill>
                  <a:schemeClr val="tx1"/>
                </a:solidFill>
              </a:rPr>
              <a:t>Интернет 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</a:rPr>
              <a:t>(социальные сети)</a:t>
            </a:r>
            <a:endParaRPr lang="ru-RU" sz="1000" b="1" dirty="0">
              <a:solidFill>
                <a:schemeClr val="tx1"/>
              </a:solidFill>
            </a:endParaRPr>
          </a:p>
          <a:p>
            <a:pPr algn="ctr"/>
            <a:endParaRPr lang="ru-RU" sz="1000" b="1" dirty="0" smtClean="0">
              <a:solidFill>
                <a:schemeClr val="tx1"/>
              </a:solidFill>
            </a:endParaRPr>
          </a:p>
          <a:p>
            <a:pPr algn="ctr"/>
            <a:endParaRPr lang="ru-RU" sz="1000" b="1" dirty="0">
              <a:solidFill>
                <a:schemeClr val="tx1"/>
              </a:solidFill>
            </a:endParaRPr>
          </a:p>
          <a:p>
            <a:pPr algn="ctr"/>
            <a:endParaRPr lang="ru-RU" sz="1000" b="1" dirty="0" smtClean="0">
              <a:solidFill>
                <a:schemeClr val="tx1"/>
              </a:solidFill>
            </a:endParaRPr>
          </a:p>
          <a:p>
            <a:pPr algn="ctr"/>
            <a:endParaRPr lang="ru-RU" sz="1000" b="1" dirty="0">
              <a:solidFill>
                <a:schemeClr val="tx1"/>
              </a:solidFill>
            </a:endParaRPr>
          </a:p>
          <a:p>
            <a:pPr algn="ctr"/>
            <a:endParaRPr lang="ru-RU" sz="1000" b="1" dirty="0" smtClean="0">
              <a:solidFill>
                <a:schemeClr val="tx1"/>
              </a:solidFill>
            </a:endParaRPr>
          </a:p>
          <a:p>
            <a:pPr algn="ctr"/>
            <a:endParaRPr lang="ru-RU" sz="1000" b="1" dirty="0">
              <a:solidFill>
                <a:schemeClr val="tx1"/>
              </a:solidFill>
            </a:endParaRPr>
          </a:p>
          <a:p>
            <a:pPr algn="ctr"/>
            <a:endParaRPr lang="ru-RU" sz="1000" b="1" dirty="0" smtClean="0">
              <a:solidFill>
                <a:schemeClr val="tx1"/>
              </a:solidFill>
            </a:endParaRPr>
          </a:p>
          <a:p>
            <a:pPr algn="ctr"/>
            <a:endParaRPr lang="ru-RU" sz="1000" b="1" dirty="0">
              <a:solidFill>
                <a:schemeClr val="tx1"/>
              </a:solidFill>
            </a:endParaRPr>
          </a:p>
          <a:p>
            <a:pPr algn="ctr"/>
            <a:r>
              <a:rPr lang="ru-RU" sz="1000" b="1" dirty="0" smtClean="0">
                <a:solidFill>
                  <a:schemeClr val="tx1"/>
                </a:solidFill>
              </a:rPr>
              <a:t>Международные </a:t>
            </a:r>
            <a:endParaRPr lang="ru-RU" sz="1000" b="1" dirty="0">
              <a:solidFill>
                <a:schemeClr val="tx1"/>
              </a:solidFill>
            </a:endParaRPr>
          </a:p>
          <a:p>
            <a:pPr algn="ctr"/>
            <a:r>
              <a:rPr lang="ru-RU" sz="1000" b="1" dirty="0" smtClean="0">
                <a:solidFill>
                  <a:schemeClr val="tx1"/>
                </a:solidFill>
              </a:rPr>
              <a:t>организации</a:t>
            </a:r>
          </a:p>
          <a:p>
            <a:pPr algn="ctr"/>
            <a:endParaRPr lang="ru-RU" sz="1000" b="1" dirty="0">
              <a:solidFill>
                <a:srgbClr val="9900CC"/>
              </a:solidFill>
            </a:endParaRPr>
          </a:p>
          <a:p>
            <a:pPr algn="ctr"/>
            <a:endParaRPr lang="ru-RU" sz="1000" b="1" dirty="0" smtClean="0">
              <a:solidFill>
                <a:srgbClr val="9900CC"/>
              </a:solidFill>
            </a:endParaRPr>
          </a:p>
          <a:p>
            <a:pPr algn="ctr"/>
            <a:endParaRPr lang="ru-RU" sz="1000" b="1" dirty="0" smtClean="0">
              <a:solidFill>
                <a:srgbClr val="9900CC"/>
              </a:solidFill>
            </a:endParaRPr>
          </a:p>
        </p:txBody>
      </p:sp>
      <p:sp>
        <p:nvSpPr>
          <p:cNvPr id="1048" name="Стрелка вправо 1047"/>
          <p:cNvSpPr/>
          <p:nvPr/>
        </p:nvSpPr>
        <p:spPr>
          <a:xfrm>
            <a:off x="9986634" y="3644347"/>
            <a:ext cx="247972" cy="153090"/>
          </a:xfrm>
          <a:prstGeom prst="rightArrow">
            <a:avLst/>
          </a:prstGeom>
          <a:solidFill>
            <a:srgbClr val="30CE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8680" y="3065649"/>
            <a:ext cx="1406129" cy="109021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6" name="Стрелка вправо 25"/>
          <p:cNvSpPr/>
          <p:nvPr/>
        </p:nvSpPr>
        <p:spPr>
          <a:xfrm>
            <a:off x="8394122" y="3677586"/>
            <a:ext cx="209032" cy="131372"/>
          </a:xfrm>
          <a:prstGeom prst="rightArrow">
            <a:avLst/>
          </a:prstGeom>
          <a:solidFill>
            <a:srgbClr val="30CE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228351" y="1512662"/>
            <a:ext cx="1665138" cy="4639563"/>
          </a:xfrm>
          <a:prstGeom prst="roundRect">
            <a:avLst/>
          </a:prstGeom>
          <a:solidFill>
            <a:srgbClr val="4AE6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solidFill>
                <a:schemeClr val="tx1"/>
              </a:solidFill>
            </a:endParaRPr>
          </a:p>
          <a:p>
            <a:pPr algn="ctr"/>
            <a:endParaRPr lang="ru-RU" sz="1200" b="1" dirty="0">
              <a:solidFill>
                <a:schemeClr val="tx1"/>
              </a:solidFill>
            </a:endParaRPr>
          </a:p>
          <a:p>
            <a:pPr algn="ctr"/>
            <a:endParaRPr lang="ru-RU" sz="1200" b="1" dirty="0" smtClean="0">
              <a:solidFill>
                <a:schemeClr val="tx1"/>
              </a:solidFill>
            </a:endParaRPr>
          </a:p>
          <a:p>
            <a:pPr algn="ctr"/>
            <a:endParaRPr lang="ru-RU" sz="1200" b="1" dirty="0">
              <a:solidFill>
                <a:schemeClr val="tx1"/>
              </a:solidFill>
            </a:endParaRPr>
          </a:p>
          <a:p>
            <a:pPr algn="ctr"/>
            <a:endParaRPr lang="ru-RU" sz="1200" b="1" dirty="0" smtClean="0">
              <a:solidFill>
                <a:schemeClr val="tx1"/>
              </a:solidFill>
            </a:endParaRPr>
          </a:p>
          <a:p>
            <a:pPr algn="ctr"/>
            <a:endParaRPr lang="ru-RU" sz="1200" b="1" dirty="0">
              <a:solidFill>
                <a:schemeClr val="tx1"/>
              </a:solidFill>
            </a:endParaRPr>
          </a:p>
          <a:p>
            <a:pPr algn="ctr"/>
            <a:endParaRPr lang="ru-RU" sz="1200" b="1" dirty="0" smtClean="0">
              <a:solidFill>
                <a:schemeClr val="tx1"/>
              </a:solidFill>
            </a:endParaRPr>
          </a:p>
          <a:p>
            <a:pPr algn="ctr"/>
            <a:endParaRPr lang="ru-RU" sz="1200" b="1" dirty="0" smtClean="0">
              <a:solidFill>
                <a:schemeClr val="tx1"/>
              </a:solidFill>
            </a:endParaRPr>
          </a:p>
          <a:p>
            <a:pPr algn="ctr"/>
            <a:endParaRPr lang="ru-RU" sz="12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Активное выявление побочных действий лекарственных средств, в </a:t>
            </a:r>
            <a:r>
              <a:rPr lang="ru-RU" sz="1200" b="1" dirty="0" err="1" smtClean="0">
                <a:solidFill>
                  <a:schemeClr val="tx1"/>
                </a:solidFill>
              </a:rPr>
              <a:t>т.ч</a:t>
            </a:r>
            <a:r>
              <a:rPr lang="ru-RU" sz="1200" b="1" dirty="0" smtClean="0">
                <a:solidFill>
                  <a:schemeClr val="tx1"/>
                </a:solidFill>
              </a:rPr>
              <a:t>. вакцин позволит обеспечить безопасность пациентов! </a:t>
            </a:r>
            <a:endParaRPr lang="ru-RU" sz="1200" b="1" dirty="0">
              <a:solidFill>
                <a:schemeClr val="tx1"/>
              </a:solidFill>
            </a:endParaRPr>
          </a:p>
          <a:p>
            <a:pPr algn="ctr"/>
            <a:endParaRPr lang="ru-RU" sz="1200" b="1" dirty="0"/>
          </a:p>
        </p:txBody>
      </p:sp>
      <p:sp>
        <p:nvSpPr>
          <p:cNvPr id="18" name="Стрелка вверх 17"/>
          <p:cNvSpPr/>
          <p:nvPr/>
        </p:nvSpPr>
        <p:spPr>
          <a:xfrm>
            <a:off x="5328617" y="3640850"/>
            <a:ext cx="198501" cy="313175"/>
          </a:xfrm>
          <a:prstGeom prst="upArrow">
            <a:avLst/>
          </a:prstGeom>
          <a:solidFill>
            <a:srgbClr val="30CE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трелка вправо 40"/>
          <p:cNvSpPr/>
          <p:nvPr/>
        </p:nvSpPr>
        <p:spPr>
          <a:xfrm>
            <a:off x="1942323" y="4995487"/>
            <a:ext cx="214859" cy="198985"/>
          </a:xfrm>
          <a:prstGeom prst="rightArrow">
            <a:avLst/>
          </a:prstGeom>
          <a:solidFill>
            <a:srgbClr val="30CE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C:\Users\davletbayeva_a\Desktop\images ПМСП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09" y="3857991"/>
            <a:ext cx="1238815" cy="1095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25" t="12988" r="6005" b="16082"/>
          <a:stretch/>
        </p:blipFill>
        <p:spPr bwMode="auto">
          <a:xfrm>
            <a:off x="2291599" y="3016447"/>
            <a:ext cx="1658471" cy="1163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334" y="4662802"/>
            <a:ext cx="1193049" cy="921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6513077" y="1576810"/>
            <a:ext cx="985726" cy="124830"/>
          </a:xfrm>
          <a:prstGeom prst="rect">
            <a:avLst/>
          </a:prstGeom>
          <a:solidFill>
            <a:srgbClr val="30CE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7473740" y="1576810"/>
            <a:ext cx="182613" cy="254107"/>
          </a:xfrm>
          <a:prstGeom prst="downArrow">
            <a:avLst/>
          </a:prstGeom>
          <a:solidFill>
            <a:srgbClr val="30CE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334" y="3260104"/>
            <a:ext cx="1144109" cy="834966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333" y="2048167"/>
            <a:ext cx="1144109" cy="801672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386657" y="2375832"/>
            <a:ext cx="1458972" cy="1092821"/>
          </a:xfrm>
          <a:prstGeom prst="rect">
            <a:avLst/>
          </a:prstGeom>
        </p:spPr>
      </p:pic>
      <p:sp>
        <p:nvSpPr>
          <p:cNvPr id="2" name="Стрелка вправо 1"/>
          <p:cNvSpPr/>
          <p:nvPr/>
        </p:nvSpPr>
        <p:spPr>
          <a:xfrm>
            <a:off x="6486546" y="4988184"/>
            <a:ext cx="235742" cy="198985"/>
          </a:xfrm>
          <a:prstGeom prst="rightArrow">
            <a:avLst/>
          </a:prstGeom>
          <a:solidFill>
            <a:srgbClr val="4AE6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>
            <a:off x="1085118" y="3270771"/>
            <a:ext cx="159798" cy="395764"/>
          </a:xfrm>
          <a:prstGeom prst="downArrow">
            <a:avLst/>
          </a:prstGeom>
          <a:solidFill>
            <a:srgbClr val="4AE6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4228" y="1703864"/>
            <a:ext cx="1381205" cy="107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98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373952" y="1695637"/>
            <a:ext cx="3107184" cy="4811695"/>
          </a:xfrm>
          <a:prstGeom prst="rect">
            <a:avLst/>
          </a:prstGeom>
          <a:solidFill>
            <a:srgbClr val="4AE6D3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ru-RU" sz="1400" b="1" dirty="0" smtClean="0">
                <a:solidFill>
                  <a:schemeClr val="tx1"/>
                </a:solidFill>
              </a:rPr>
              <a:t>Решения</a:t>
            </a:r>
          </a:p>
          <a:p>
            <a:pPr algn="ctr">
              <a:lnSpc>
                <a:spcPct val="150000"/>
              </a:lnSpc>
            </a:pPr>
            <a:r>
              <a:rPr lang="ru-RU" sz="1400" b="1" dirty="0" smtClean="0">
                <a:solidFill>
                  <a:schemeClr val="tx1"/>
                </a:solidFill>
              </a:rPr>
              <a:t>В случае возникновения побочных действий от лекарственных средств:</a:t>
            </a:r>
            <a:endParaRPr lang="ru-RU" sz="1400" b="1" dirty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tx1"/>
                </a:solidFill>
              </a:rPr>
              <a:t>ограничение в применении лекарственного препарата </a:t>
            </a:r>
            <a:r>
              <a:rPr lang="ru-RU" sz="1400" b="1" dirty="0" smtClean="0">
                <a:solidFill>
                  <a:schemeClr val="tx1"/>
                </a:solidFill>
              </a:rPr>
              <a:t>(в </a:t>
            </a:r>
            <a:r>
              <a:rPr lang="ru-RU" sz="1400" b="1" dirty="0" err="1" smtClean="0">
                <a:solidFill>
                  <a:schemeClr val="tx1"/>
                </a:solidFill>
              </a:rPr>
              <a:t>т.ч</a:t>
            </a:r>
            <a:r>
              <a:rPr lang="ru-RU" sz="1400" b="1" dirty="0" smtClean="0">
                <a:solidFill>
                  <a:schemeClr val="tx1"/>
                </a:solidFill>
              </a:rPr>
              <a:t>. вакцины</a:t>
            </a:r>
            <a:r>
              <a:rPr lang="ru-RU" sz="1400" b="1" dirty="0">
                <a:solidFill>
                  <a:schemeClr val="tx1"/>
                </a:solidFill>
              </a:rPr>
              <a:t>);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tx1"/>
                </a:solidFill>
              </a:rPr>
              <a:t>приостановление маркетинга;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tx1"/>
                </a:solidFill>
              </a:rPr>
              <a:t>внесение изменений в инструкцию по медицинскому применению;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tx1"/>
                </a:solidFill>
              </a:rPr>
              <a:t>отзыв с рынка, запрещение производства, дистрибуции и применения препарата в нашей республике.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9396677" y="399495"/>
            <a:ext cx="2570364" cy="1338976"/>
          </a:xfrm>
          <a:prstGeom prst="roundRect">
            <a:avLst/>
          </a:prstGeom>
          <a:solidFill>
            <a:srgbClr val="4AE6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Модель выявления побочных эффектов после вакцинации</a:t>
            </a:r>
            <a:endParaRPr lang="ru-RU" sz="1400" b="1" dirty="0" smtClean="0">
              <a:solidFill>
                <a:schemeClr val="tx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73952" y="762990"/>
            <a:ext cx="3107184" cy="786003"/>
          </a:xfrm>
          <a:prstGeom prst="roundRect">
            <a:avLst/>
          </a:prstGeom>
          <a:solidFill>
            <a:srgbClr val="4AE6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Комитет фармации МЗ РК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691756" y="1926128"/>
            <a:ext cx="3292525" cy="4581203"/>
          </a:xfrm>
          <a:prstGeom prst="rect">
            <a:avLst/>
          </a:prstGeom>
          <a:solidFill>
            <a:srgbClr val="4AE6D3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</a:rPr>
              <a:t>Желтая карта – это карта-сообщение о побочном действии, серьезном побочном действии и отсутствии эффективности  лекарственного средства, в </a:t>
            </a:r>
            <a:r>
              <a:rPr lang="ru-RU" sz="1200" b="1" dirty="0" err="1">
                <a:solidFill>
                  <a:schemeClr val="tx1"/>
                </a:solidFill>
              </a:rPr>
              <a:t>т.ч</a:t>
            </a:r>
            <a:r>
              <a:rPr lang="ru-RU" sz="1200" b="1" dirty="0">
                <a:solidFill>
                  <a:schemeClr val="tx1"/>
                </a:solidFill>
              </a:rPr>
              <a:t>. </a:t>
            </a:r>
            <a:r>
              <a:rPr lang="ru-RU" sz="1200" b="1" dirty="0" smtClean="0">
                <a:solidFill>
                  <a:schemeClr val="tx1"/>
                </a:solidFill>
              </a:rPr>
              <a:t>вакцины</a:t>
            </a:r>
          </a:p>
          <a:p>
            <a:pPr algn="ctr"/>
            <a:endParaRPr lang="ru-RU" sz="1200" b="1" dirty="0" smtClean="0">
              <a:solidFill>
                <a:schemeClr val="tx1"/>
              </a:solidFill>
            </a:endParaRPr>
          </a:p>
          <a:p>
            <a:pPr algn="ctr"/>
            <a:endParaRPr lang="ru-RU" sz="1200" b="1" dirty="0">
              <a:solidFill>
                <a:schemeClr val="tx1"/>
              </a:solidFill>
            </a:endParaRPr>
          </a:p>
          <a:p>
            <a:pPr algn="ctr"/>
            <a:endParaRPr lang="ru-RU" sz="1200" b="1" dirty="0" smtClean="0">
              <a:solidFill>
                <a:schemeClr val="tx1"/>
              </a:solidFill>
            </a:endParaRPr>
          </a:p>
          <a:p>
            <a:pPr algn="ctr"/>
            <a:endParaRPr lang="ru-RU" sz="1200" b="1" dirty="0">
              <a:solidFill>
                <a:schemeClr val="tx1"/>
              </a:solidFill>
            </a:endParaRPr>
          </a:p>
          <a:p>
            <a:pPr algn="ctr"/>
            <a:endParaRPr lang="ru-RU" sz="1200" b="1" dirty="0" smtClean="0">
              <a:solidFill>
                <a:schemeClr val="tx1"/>
              </a:solidFill>
            </a:endParaRPr>
          </a:p>
          <a:p>
            <a:pPr algn="ctr"/>
            <a:endParaRPr lang="ru-RU" sz="1200" b="1" dirty="0">
              <a:solidFill>
                <a:schemeClr val="tx1"/>
              </a:solidFill>
            </a:endParaRPr>
          </a:p>
          <a:p>
            <a:pPr algn="ctr"/>
            <a:endParaRPr lang="ru-RU" sz="1200" b="1" dirty="0" smtClean="0">
              <a:solidFill>
                <a:schemeClr val="tx1"/>
              </a:solidFill>
            </a:endParaRPr>
          </a:p>
          <a:p>
            <a:pPr algn="ctr"/>
            <a:endParaRPr lang="ru-RU" sz="1200" b="1" dirty="0">
              <a:solidFill>
                <a:schemeClr val="tx1"/>
              </a:solidFill>
            </a:endParaRPr>
          </a:p>
          <a:p>
            <a:pPr algn="ctr"/>
            <a:endParaRPr lang="ru-RU" sz="1200" b="1" dirty="0" smtClean="0">
              <a:solidFill>
                <a:schemeClr val="tx1"/>
              </a:solidFill>
            </a:endParaRPr>
          </a:p>
          <a:p>
            <a:pPr algn="ctr"/>
            <a:endParaRPr lang="ru-RU" sz="1200" b="1" dirty="0">
              <a:solidFill>
                <a:schemeClr val="tx1"/>
              </a:solidFill>
            </a:endParaRPr>
          </a:p>
          <a:p>
            <a:pPr algn="ctr"/>
            <a:endParaRPr lang="ru-RU" sz="1200" b="1" dirty="0" smtClean="0">
              <a:solidFill>
                <a:schemeClr val="tx1"/>
              </a:solidFill>
            </a:endParaRPr>
          </a:p>
          <a:p>
            <a:pPr algn="ctr"/>
            <a:endParaRPr lang="ru-RU" sz="1200" b="1" dirty="0">
              <a:solidFill>
                <a:schemeClr val="tx1"/>
              </a:solidFill>
            </a:endParaRPr>
          </a:p>
          <a:p>
            <a:pPr algn="ctr"/>
            <a:endParaRPr lang="ru-RU" sz="1200" b="1" dirty="0" smtClean="0">
              <a:solidFill>
                <a:schemeClr val="tx1"/>
              </a:solidFill>
            </a:endParaRPr>
          </a:p>
          <a:p>
            <a:pPr algn="ctr"/>
            <a:endParaRPr lang="ru-RU" sz="1200" b="1" dirty="0">
              <a:solidFill>
                <a:schemeClr val="tx1"/>
              </a:solidFill>
            </a:endParaRPr>
          </a:p>
          <a:p>
            <a:pPr algn="ctr"/>
            <a:endParaRPr lang="ru-RU" sz="1200" b="1" dirty="0" smtClean="0">
              <a:solidFill>
                <a:schemeClr val="tx1"/>
              </a:solidFill>
            </a:endParaRPr>
          </a:p>
          <a:p>
            <a:pPr algn="ctr"/>
            <a:endParaRPr lang="ru-RU" sz="1200" b="1" dirty="0">
              <a:solidFill>
                <a:schemeClr val="tx1"/>
              </a:solidFill>
            </a:endParaRPr>
          </a:p>
          <a:p>
            <a:pPr algn="ctr"/>
            <a:endParaRPr lang="ru-RU" sz="1200" b="1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424666" y="762990"/>
            <a:ext cx="3508901" cy="786003"/>
          </a:xfrm>
          <a:prstGeom prst="roundRect">
            <a:avLst/>
          </a:prstGeom>
          <a:solidFill>
            <a:srgbClr val="4AE6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Контакты: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30475" y="1695637"/>
            <a:ext cx="3497285" cy="4811695"/>
          </a:xfrm>
          <a:prstGeom prst="rect">
            <a:avLst/>
          </a:prstGeom>
          <a:solidFill>
            <a:srgbClr val="4AE6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56081" y="2152345"/>
            <a:ext cx="2663301" cy="1176781"/>
          </a:xfrm>
          <a:prstGeom prst="roundRect">
            <a:avLst/>
          </a:prstGeom>
          <a:solidFill>
            <a:srgbClr val="4AE6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Комитет фармации МЗ </a:t>
            </a:r>
            <a:r>
              <a:rPr lang="ru-RU" sz="1400" b="1" dirty="0" smtClean="0">
                <a:solidFill>
                  <a:schemeClr val="tx1"/>
                </a:solidFill>
              </a:rPr>
              <a:t>РК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 </a:t>
            </a:r>
            <a:endParaRPr lang="ru-RU" sz="1200" dirty="0">
              <a:solidFill>
                <a:schemeClr val="tx1"/>
              </a:solidFill>
            </a:endParaRP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Тел.: +</a:t>
            </a:r>
            <a:r>
              <a:rPr lang="ru-RU" sz="1200" dirty="0">
                <a:solidFill>
                  <a:schemeClr val="tx1"/>
                </a:solidFill>
              </a:rPr>
              <a:t>7 (7172) 74-37-23,              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</a:rPr>
              <a:t>e-</a:t>
            </a:r>
            <a:r>
              <a:rPr lang="ru-RU" sz="1200" dirty="0" err="1">
                <a:solidFill>
                  <a:schemeClr val="tx1"/>
                </a:solidFill>
              </a:rPr>
              <a:t>mail</a:t>
            </a:r>
            <a:r>
              <a:rPr lang="ru-RU" sz="1200" dirty="0">
                <a:solidFill>
                  <a:schemeClr val="tx1"/>
                </a:solidFill>
              </a:rPr>
              <a:t>: minzdravsoc@mzsr.gov.kz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</a:rPr>
              <a:t>Адрес: г. Астана, ул. </a:t>
            </a:r>
            <a:r>
              <a:rPr lang="ru-RU" sz="1200" dirty="0" err="1">
                <a:solidFill>
                  <a:schemeClr val="tx1"/>
                </a:solidFill>
              </a:rPr>
              <a:t>Орынбор</a:t>
            </a:r>
            <a:r>
              <a:rPr lang="ru-RU" sz="1200" dirty="0">
                <a:solidFill>
                  <a:schemeClr val="tx1"/>
                </a:solidFill>
              </a:rPr>
              <a:t> 8, Дом Министерств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56081" y="3535044"/>
            <a:ext cx="2663301" cy="1363371"/>
          </a:xfrm>
          <a:prstGeom prst="roundRect">
            <a:avLst/>
          </a:prstGeom>
          <a:solidFill>
            <a:srgbClr val="4AE6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РГП на ПХВ  НЦЭЛС МЗ РК</a:t>
            </a:r>
            <a:endParaRPr lang="ru-RU" sz="1400" b="1" dirty="0">
              <a:solidFill>
                <a:schemeClr val="tx1"/>
              </a:solidFill>
            </a:endParaRPr>
          </a:p>
          <a:p>
            <a:pPr algn="ctr"/>
            <a:endParaRPr lang="ru-RU" sz="800" b="1" dirty="0">
              <a:solidFill>
                <a:schemeClr val="tx1"/>
              </a:solidFill>
            </a:endParaRP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Тел</a:t>
            </a:r>
            <a:r>
              <a:rPr lang="ru-RU" sz="1200" dirty="0">
                <a:solidFill>
                  <a:schemeClr val="tx1"/>
                </a:solidFill>
              </a:rPr>
              <a:t>.: 8-(727) 273-44-66 ; </a:t>
            </a:r>
            <a:endParaRPr lang="ru-RU" sz="1200" dirty="0" smtClean="0">
              <a:solidFill>
                <a:schemeClr val="tx1"/>
              </a:solidFill>
            </a:endParaRP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факс</a:t>
            </a:r>
            <a:r>
              <a:rPr lang="ru-RU" sz="1200" dirty="0">
                <a:solidFill>
                  <a:schemeClr val="tx1"/>
                </a:solidFill>
              </a:rPr>
              <a:t>: 8-(727) 273-63-80,     </a:t>
            </a:r>
            <a:endParaRPr lang="ru-RU" sz="1200" dirty="0" smtClean="0">
              <a:solidFill>
                <a:schemeClr val="tx1"/>
              </a:solidFill>
            </a:endParaRP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е-</a:t>
            </a:r>
            <a:r>
              <a:rPr lang="ru-RU" sz="1200" dirty="0" err="1" smtClean="0">
                <a:solidFill>
                  <a:schemeClr val="tx1"/>
                </a:solidFill>
              </a:rPr>
              <a:t>mail</a:t>
            </a:r>
            <a:r>
              <a:rPr lang="ru-RU" sz="1200" dirty="0">
                <a:solidFill>
                  <a:schemeClr val="tx1"/>
                </a:solidFill>
              </a:rPr>
              <a:t>: farm@dari.kz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</a:rPr>
              <a:t>Адрес: 050004, г. Алматы, 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</a:rPr>
              <a:t>пр. </a:t>
            </a:r>
            <a:r>
              <a:rPr lang="ru-RU" sz="1200" dirty="0" err="1">
                <a:solidFill>
                  <a:schemeClr val="tx1"/>
                </a:solidFill>
              </a:rPr>
              <a:t>Абылай</a:t>
            </a:r>
            <a:r>
              <a:rPr lang="ru-RU" sz="1200" dirty="0">
                <a:solidFill>
                  <a:schemeClr val="tx1"/>
                </a:solidFill>
              </a:rPr>
              <a:t> хана, 63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46" t="10991" r="3599" b="14036"/>
          <a:stretch/>
        </p:blipFill>
        <p:spPr>
          <a:xfrm>
            <a:off x="8948690" y="2975752"/>
            <a:ext cx="2778655" cy="340902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1678" y="399495"/>
            <a:ext cx="810838" cy="804742"/>
          </a:xfrm>
          <a:prstGeom prst="rect">
            <a:avLst/>
          </a:prstGeom>
        </p:spPr>
      </p:pic>
      <p:sp>
        <p:nvSpPr>
          <p:cNvPr id="7" name="Скругленный прямоугольник 6"/>
          <p:cNvSpPr/>
          <p:nvPr/>
        </p:nvSpPr>
        <p:spPr>
          <a:xfrm>
            <a:off x="4856081" y="5087312"/>
            <a:ext cx="2663301" cy="1251344"/>
          </a:xfrm>
          <a:prstGeom prst="roundRect">
            <a:avLst/>
          </a:prstGeom>
          <a:solidFill>
            <a:srgbClr val="4AE6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РГП на ПХВ Республиканский центр развития здравоохранения</a:t>
            </a:r>
            <a:endParaRPr lang="en-US" sz="11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</a:rPr>
              <a:t>ел.: 700-950 добавочный </a:t>
            </a:r>
            <a:r>
              <a:rPr lang="ru-RU" sz="1100" dirty="0" smtClean="0">
                <a:solidFill>
                  <a:schemeClr val="tx1"/>
                </a:solidFill>
              </a:rPr>
              <a:t>1008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</a:rPr>
              <a:t>г. Астана, ул. </a:t>
            </a:r>
            <a:r>
              <a:rPr lang="ru-RU" sz="1100" dirty="0" err="1">
                <a:solidFill>
                  <a:schemeClr val="tx1"/>
                </a:solidFill>
              </a:rPr>
              <a:t>Орынбор</a:t>
            </a:r>
            <a:r>
              <a:rPr lang="ru-RU" sz="1100" dirty="0">
                <a:solidFill>
                  <a:schemeClr val="tx1"/>
                </a:solidFill>
              </a:rPr>
              <a:t> 8, подъезд 18В</a:t>
            </a:r>
            <a:endParaRPr lang="ru-RU" sz="1100" dirty="0" smtClean="0">
              <a:solidFill>
                <a:schemeClr val="tx1"/>
              </a:solidFill>
            </a:endParaRP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www.rcrz.kz</a:t>
            </a:r>
            <a:endParaRPr lang="en-US" sz="1100" dirty="0">
              <a:solidFill>
                <a:schemeClr val="tx1"/>
              </a:solidFill>
            </a:endParaRP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e-mail: 100@rcrz.kz </a:t>
            </a:r>
            <a:endParaRPr lang="ru-RU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74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1725</TotalTime>
  <Words>345</Words>
  <Application>Microsoft Office PowerPoint</Application>
  <PresentationFormat>Произвольный</PresentationFormat>
  <Paragraphs>168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Тема Office</vt:lpstr>
      <vt:lpstr>1_Тема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Абсаттарова Карлыгаш Сейтомаровна</dc:creator>
  <cp:lastModifiedBy>Давлетбаева Айгуль Каиповна</cp:lastModifiedBy>
  <cp:revision>106</cp:revision>
  <cp:lastPrinted>2017-03-31T09:55:53Z</cp:lastPrinted>
  <dcterms:created xsi:type="dcterms:W3CDTF">2017-03-29T04:08:47Z</dcterms:created>
  <dcterms:modified xsi:type="dcterms:W3CDTF">2017-04-26T05:25:31Z</dcterms:modified>
</cp:coreProperties>
</file>